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01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tableStyles" Target="tableStyle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D589E70-042B-4237-801A-8B2945ECEA8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6146A49-34AF-49DE-B4B5-B8E96A57A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3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D589E70-042B-4237-801A-8B2945ECEA8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10486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6146A49-34AF-49DE-B4B5-B8E96A57A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/>
              <a:t>Click to edit Master title style</a:t>
            </a:r>
          </a:p>
        </p:txBody>
      </p:sp>
      <p:sp>
        <p:nvSpPr>
          <p:cNvPr id="104862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D589E70-042B-4237-801A-8B2945ECEA8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6146A49-34AF-49DE-B4B5-B8E96A57A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D589E70-042B-4237-801A-8B2945ECEA8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6146A49-34AF-49DE-B4B5-B8E96A57A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41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D589E70-042B-4237-801A-8B2945ECEA8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10486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6146A49-34AF-49DE-B4B5-B8E96A57A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0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0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0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D589E70-042B-4237-801A-8B2945ECEA8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10486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6146A49-34AF-49DE-B4B5-B8E96A57A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46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7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9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D589E70-042B-4237-801A-8B2945ECEA8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104865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6146A49-34AF-49DE-B4B5-B8E96A57A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D589E70-042B-4237-801A-8B2945ECEA8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10486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6146A49-34AF-49DE-B4B5-B8E96A57A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D589E70-042B-4237-801A-8B2945ECEA8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104865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6146A49-34AF-49DE-B4B5-B8E96A57A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57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8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D589E70-042B-4237-801A-8B2945ECEA8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104866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6146A49-34AF-49DE-B4B5-B8E96A57A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30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3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D589E70-042B-4237-801A-8B2945ECEA8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10486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6146A49-34AF-49DE-B4B5-B8E96A57A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89E70-042B-4237-801A-8B2945ECEA8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46A49-34AF-49DE-B4B5-B8E96A57A131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hyperlink" Target="https://bio.libretexts.org/Bookshelves/Biotechnology/Lab_Manual:_Introduction_to_Biotechnology/01:_Techniques/1.05:_Microscopy" TargetMode="External"/><Relationship Id="rId3" Type="http://schemas.openxmlformats.org/officeDocument/2006/relationships/hyperlink" Target="https://creativecommons.org/licenses/by-nc-sa/3.0/" TargetMode="External"/><Relationship Id="rId4" Type="http://schemas.openxmlformats.org/officeDocument/2006/relationships/slideLayout" Target="../slideLayouts/slideLayout4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463061" y="242277"/>
            <a:ext cx="3065585" cy="930031"/>
          </a:xfrm>
        </p:spPr>
        <p:txBody>
          <a:bodyPr>
            <a:normAutofit/>
          </a:bodyPr>
          <a:p>
            <a:r>
              <a:rPr b="1"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b="1"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br>
              <a:rPr b="1"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b="1"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Collage Of Nursing</a:t>
            </a:r>
          </a:p>
        </p:txBody>
      </p:sp>
      <p:sp>
        <p:nvSpPr>
          <p:cNvPr id="1048587" name="Subtitle 4"/>
          <p:cNvSpPr>
            <a:spLocks noGrp="1"/>
          </p:cNvSpPr>
          <p:nvPr>
            <p:ph type="subTitle" idx="1"/>
          </p:nvPr>
        </p:nvSpPr>
        <p:spPr>
          <a:xfrm>
            <a:off x="1160585" y="1283677"/>
            <a:ext cx="9144000" cy="5199183"/>
          </a:xfrm>
        </p:spPr>
        <p:txBody>
          <a:bodyPr>
            <a:normAutofit/>
          </a:bodyPr>
          <a:p>
            <a:pPr algn="ctr" marL="0" marR="0">
              <a:lnSpc>
                <a:spcPts val="2005"/>
              </a:lnSpc>
              <a:spcBef>
                <a:spcPts val="0"/>
              </a:spcBef>
              <a:spcAft>
                <a:spcPts val="0"/>
              </a:spcAft>
            </a:pPr>
            <a:endParaRPr b="1" dirty="0" sz="4000" i="1" lang="en-US">
              <a:solidFill>
                <a:srgbClr val="00AEEF"/>
              </a:solidFill>
              <a:effectLst/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marL="0" marR="0">
              <a:lnSpc>
                <a:spcPts val="2005"/>
              </a:lnSpc>
              <a:spcBef>
                <a:spcPts val="0"/>
              </a:spcBef>
              <a:spcAft>
                <a:spcPts val="0"/>
              </a:spcAft>
            </a:pPr>
            <a:endParaRPr b="1" dirty="0" sz="4000" i="1" lang="en-US">
              <a:solidFill>
                <a:srgbClr val="00AEEF"/>
              </a:solidFill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marL="0" marR="0">
              <a:lnSpc>
                <a:spcPts val="2005"/>
              </a:lnSpc>
              <a:spcBef>
                <a:spcPts val="0"/>
              </a:spcBef>
              <a:spcAft>
                <a:spcPts val="0"/>
              </a:spcAft>
            </a:pPr>
            <a:endParaRPr b="1" dirty="0" sz="4000" i="1" lang="en-US">
              <a:solidFill>
                <a:srgbClr val="00AEEF"/>
              </a:solidFill>
              <a:effectLst/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marL="0" marR="0">
              <a:lnSpc>
                <a:spcPts val="2005"/>
              </a:lnSpc>
              <a:spcBef>
                <a:spcPts val="0"/>
              </a:spcBef>
              <a:spcAft>
                <a:spcPts val="0"/>
              </a:spcAft>
            </a:pPr>
            <a:endParaRPr b="1" dirty="0" sz="3200" lang="en-US">
              <a:solidFill>
                <a:srgbClr val="00AEEF"/>
              </a:solidFill>
              <a:effectLst/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marL="0" marR="0">
              <a:lnSpc>
                <a:spcPts val="2005"/>
              </a:lnSpc>
              <a:spcBef>
                <a:spcPts val="0"/>
              </a:spcBef>
              <a:spcAft>
                <a:spcPts val="0"/>
              </a:spcAft>
            </a:pPr>
            <a:r>
              <a:rPr b="1" dirty="0" sz="2800" lang="en-US">
                <a:solidFill>
                  <a:srgbClr val="00AEEF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Lecture 1</a:t>
            </a:r>
          </a:p>
          <a:p>
            <a:pPr algn="ctr" marL="0" marR="0">
              <a:lnSpc>
                <a:spcPts val="2005"/>
              </a:lnSpc>
              <a:spcBef>
                <a:spcPts val="0"/>
              </a:spcBef>
              <a:spcAft>
                <a:spcPts val="0"/>
              </a:spcAft>
            </a:pPr>
            <a:endParaRPr dirty="0" sz="2800" lang="en-US">
              <a:effectLst/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b="1" dirty="0" sz="4400" lang="en-US">
                <a:solidFill>
                  <a:srgbClr val="00AEE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Microscope </a:t>
            </a:r>
          </a:p>
          <a:p>
            <a:endParaRPr b="1" dirty="0" sz="4000" lang="en-US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b="1" dirty="0" lang="en-US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b="1" dirty="0" lang="en-US">
                <a:latin typeface="Calibri" panose="020F0502020204030204" pitchFamily="34" charset="0"/>
                <a:cs typeface="Arial" panose="020B0604020202020204" pitchFamily="34" charset="0"/>
              </a:rPr>
              <a:t>by</a:t>
            </a:r>
          </a:p>
          <a:p>
            <a:r>
              <a:rPr b="1"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Assistant  Lecture</a:t>
            </a:r>
          </a:p>
          <a:p>
            <a:r>
              <a:rPr b="1"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Zahraa</a:t>
            </a:r>
            <a:r>
              <a:rPr b="1"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Mahmoud Hussain</a:t>
            </a:r>
          </a:p>
        </p:txBody>
      </p:sp>
      <p:pic>
        <p:nvPicPr>
          <p:cNvPr id="2097152" name="Picture 7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0005646" y="339970"/>
            <a:ext cx="1664677" cy="1565030"/>
          </a:xfrm>
          <a:prstGeom prst="rect"/>
        </p:spPr>
      </p:pic>
      <p:pic>
        <p:nvPicPr>
          <p:cNvPr id="2097153" name="Picture 8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8587154" y="410309"/>
            <a:ext cx="1477107" cy="1441938"/>
          </a:xfrm>
          <a:prstGeom prst="rect"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8" descr="Diagram, engineering drawing  Description automatically generated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419817" y="0"/>
            <a:ext cx="7352365" cy="6858000"/>
          </a:xfrm>
          <a:prstGeom prst="rect"/>
        </p:spPr>
      </p:pic>
      <p:sp>
        <p:nvSpPr>
          <p:cNvPr id="1048616" name="TextBox 9"/>
          <p:cNvSpPr txBox="1"/>
          <p:nvPr/>
        </p:nvSpPr>
        <p:spPr>
          <a:xfrm>
            <a:off x="5626142" y="6858000"/>
            <a:ext cx="5143500" cy="281940"/>
          </a:xfrm>
          <a:prstGeom prst="rect"/>
          <a:noFill/>
        </p:spPr>
        <p:txBody>
          <a:bodyPr rtlCol="0" wrap="square">
            <a:spAutoFit/>
          </a:bodyPr>
          <a:p>
            <a:r>
              <a:rPr sz="900" lang="en-US">
                <a:hlinkClick r:id="rId2" tooltip="https://bio.libretexts.org/Bookshelves/Biotechnology/Lab_Manual:_Introduction_to_Biotechnology/01:_Techniques/1.05:_Microscopy"/>
              </a:rPr>
              <a:t>This Photo</a:t>
            </a:r>
            <a:r>
              <a:rPr sz="900" lang="en-US"/>
              <a:t> by Unknown Author is licensed under </a:t>
            </a:r>
            <a:r>
              <a:rPr sz="900" lang="en-US">
                <a:hlinkClick r:id="rId3" tooltip="https://creativecommons.org/licenses/by-nc-sa/3.0/"/>
              </a:rPr>
              <a:t>CC BY-SA-NC</a:t>
            </a:r>
            <a:endParaRPr sz="900"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775447" y="804396"/>
            <a:ext cx="10515600" cy="889934"/>
          </a:xfrm>
        </p:spPr>
        <p:txBody>
          <a:bodyPr>
            <a:normAutofit/>
          </a:bodyPr>
          <a:p>
            <a:r>
              <a:rPr b="1" dirty="0" sz="3200" lang="en-US" u="sng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Routine Care Of Microscope</a:t>
            </a:r>
          </a:p>
        </p:txBody>
      </p:sp>
      <p:sp>
        <p:nvSpPr>
          <p:cNvPr id="1048618" name="Content Placeholder 2"/>
          <p:cNvSpPr>
            <a:spLocks noGrp="1"/>
          </p:cNvSpPr>
          <p:nvPr>
            <p:ph sz="half" idx="1"/>
          </p:nvPr>
        </p:nvSpPr>
        <p:spPr>
          <a:xfrm>
            <a:off x="775447" y="2462119"/>
            <a:ext cx="10515600" cy="2495363"/>
          </a:xfrm>
        </p:spPr>
        <p:txBody>
          <a:bodyPr>
            <a:normAutofit/>
          </a:bodyPr>
          <a:p>
            <a:pPr indent="0" marL="0">
              <a:lnSpc>
                <a:spcPct val="150000"/>
              </a:lnSpc>
              <a:buNone/>
            </a:pPr>
            <a:r>
              <a:rPr dirty="0" sz="240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Do not touch the lenses with your fingers.</a:t>
            </a:r>
          </a:p>
          <a:p>
            <a:pPr indent="0" marL="0">
              <a:lnSpc>
                <a:spcPct val="150000"/>
              </a:lnSpc>
              <a:buNone/>
            </a:pPr>
            <a:r>
              <a:rPr dirty="0" sz="240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Cleaning the microscope, never leave cedar wood oil on the oil lens.</a:t>
            </a:r>
          </a:p>
          <a:p>
            <a:pPr indent="0" marL="0">
              <a:lnSpc>
                <a:spcPct val="150000"/>
              </a:lnSpc>
              <a:buNone/>
            </a:pPr>
            <a:r>
              <a:rPr dirty="0" sz="240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Cover the microscope with the plastic cover after use.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rgbClr val="00B0F0"/>
                </a:solidFill>
              </a:rPr>
              <a:t>N</a:t>
            </a:r>
            <a:r>
              <a:rPr lang="en-US">
                <a:solidFill>
                  <a:srgbClr val="00B0F0"/>
                </a:solidFill>
              </a:rPr>
              <a:t>o</a:t>
            </a:r>
            <a:r>
              <a:rPr lang="en-US">
                <a:solidFill>
                  <a:srgbClr val="00B0F0"/>
                </a:solidFill>
              </a:rPr>
              <a:t>t</a:t>
            </a:r>
            <a:r>
              <a:rPr lang="en-US">
                <a:solidFill>
                  <a:srgbClr val="00B0F0"/>
                </a:solidFill>
              </a:rPr>
              <a:t>i</a:t>
            </a:r>
            <a:r>
              <a:rPr lang="en-US">
                <a:solidFill>
                  <a:srgbClr val="00B0F0"/>
                </a:solidFill>
              </a:rPr>
              <a:t>ce</a:t>
            </a:r>
            <a:r>
              <a:rPr lang="en-US">
                <a:solidFill>
                  <a:srgbClr val="00B0F0"/>
                </a:solidFill>
              </a:rPr>
              <a:t>s</a:t>
            </a:r>
            <a:r>
              <a:rPr lang="en-US">
                <a:solidFill>
                  <a:srgbClr val="00B0F0"/>
                </a:solidFill>
              </a:rPr>
              <a:t> </a:t>
            </a:r>
            <a:r>
              <a:rPr lang="en-US">
                <a:solidFill>
                  <a:srgbClr val="00B0F0"/>
                </a:solidFill>
              </a:rPr>
              <a:t>a</a:t>
            </a:r>
            <a:r>
              <a:rPr lang="en-US">
                <a:solidFill>
                  <a:srgbClr val="00B0F0"/>
                </a:solidFill>
              </a:rPr>
              <a:t>b</a:t>
            </a:r>
            <a:r>
              <a:rPr lang="en-US">
                <a:solidFill>
                  <a:srgbClr val="00B0F0"/>
                </a:solidFill>
              </a:rPr>
              <a:t>out </a:t>
            </a:r>
            <a:r>
              <a:rPr lang="en-US">
                <a:solidFill>
                  <a:srgbClr val="00B0F0"/>
                </a:solidFill>
              </a:rPr>
              <a:t>c</a:t>
            </a:r>
            <a:r>
              <a:rPr lang="en-US">
                <a:solidFill>
                  <a:srgbClr val="00B0F0"/>
                </a:solidFill>
              </a:rPr>
              <a:t>l</a:t>
            </a:r>
            <a:r>
              <a:rPr lang="en-US">
                <a:solidFill>
                  <a:srgbClr val="00B0F0"/>
                </a:solidFill>
              </a:rPr>
              <a:t>e</a:t>
            </a:r>
            <a:r>
              <a:rPr lang="en-US">
                <a:solidFill>
                  <a:srgbClr val="00B0F0"/>
                </a:solidFill>
              </a:rPr>
              <a:t>aning </a:t>
            </a:r>
            <a:r>
              <a:rPr lang="en-US">
                <a:solidFill>
                  <a:srgbClr val="00B0F0"/>
                </a:solidFill>
              </a:rPr>
              <a:t>the </a:t>
            </a:r>
            <a:r>
              <a:rPr lang="en-US">
                <a:solidFill>
                  <a:srgbClr val="00B0F0"/>
                </a:solidFill>
              </a:rPr>
              <a:t>m</a:t>
            </a:r>
            <a:r>
              <a:rPr lang="en-US">
                <a:solidFill>
                  <a:srgbClr val="00B0F0"/>
                </a:solidFill>
              </a:rPr>
              <a:t>i</a:t>
            </a:r>
            <a:r>
              <a:rPr lang="en-US">
                <a:solidFill>
                  <a:srgbClr val="00B0F0"/>
                </a:solidFill>
              </a:rPr>
              <a:t>c</a:t>
            </a:r>
            <a:r>
              <a:rPr lang="en-US">
                <a:solidFill>
                  <a:srgbClr val="00B0F0"/>
                </a:solidFill>
              </a:rPr>
              <a:t>r</a:t>
            </a:r>
            <a:r>
              <a:rPr lang="en-US">
                <a:solidFill>
                  <a:srgbClr val="00B0F0"/>
                </a:solidFill>
              </a:rPr>
              <a:t>o</a:t>
            </a:r>
            <a:r>
              <a:rPr lang="en-US">
                <a:solidFill>
                  <a:srgbClr val="00B0F0"/>
                </a:solidFill>
              </a:rPr>
              <a:t>s</a:t>
            </a:r>
            <a:r>
              <a:rPr lang="en-US">
                <a:solidFill>
                  <a:srgbClr val="00B0F0"/>
                </a:solidFill>
              </a:rPr>
              <a:t>cope </a:t>
            </a:r>
            <a:endParaRPr lang="ar-EG">
              <a:solidFill>
                <a:srgbClr val="00B0F0"/>
              </a:solidFill>
            </a:endParaRPr>
          </a:p>
        </p:txBody>
      </p:sp>
      <p:sp>
        <p:nvSpPr>
          <p:cNvPr id="1048669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Cleaning the microscope. Never leave cedar wood oil on the Ol lens, because it may seep into the body of the objective and damage the lens per- manently. Dried oil is difficult to remove. Remove oil with lens paper, then xylene to clean the lens.</a:t>
            </a:r>
            <a:endParaRPr lang="ar-EG"/>
          </a:p>
          <a:p>
            <a:r>
              <a:rPr lang="ar-EG"/>
              <a:t>Lenses should be cleaned with xylol and wiped with lens paper or cigarette rolling paper. They should not be cleaned with handkerchiefs or 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p</a:t>
            </a:r>
            <a:r>
              <a:rPr lang="en-US"/>
              <a:t>er 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s</a:t>
            </a:r>
            <a:r>
              <a:rPr lang="en-US"/>
              <a:t>ue</a:t>
            </a:r>
            <a:r>
              <a:rPr lang="ar-EG"/>
              <a:t>because that will scratch the lenses and make them unusable.</a:t>
            </a:r>
            <a:endParaRPr lang="ar-E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>
          <a:xfrm>
            <a:off x="2708030" y="996463"/>
            <a:ext cx="6986953" cy="4185138"/>
          </a:xfrm>
        </p:spPr>
        <p:txBody>
          <a:bodyPr>
            <a:normAutofit/>
          </a:bodyPr>
          <a:p>
            <a:pPr algn="ctr"/>
            <a:r>
              <a:rPr dirty="0" sz="4800" lang="en-US">
                <a:solidFill>
                  <a:srgbClr val="00B0F0"/>
                </a:solidFill>
                <a:latin typeface="Algerian" panose="04020705040A02060702" pitchFamily="82" charset="0"/>
              </a:rPr>
              <a:t>Thank you for listening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ctrTitle"/>
          </p:nvPr>
        </p:nvSpPr>
        <p:spPr>
          <a:xfrm>
            <a:off x="1524000" y="441065"/>
            <a:ext cx="9144000" cy="3584408"/>
          </a:xfrm>
        </p:spPr>
        <p:txBody>
          <a:bodyPr>
            <a:normAutofit fontScale="90625"/>
          </a:bodyPr>
          <a:p>
            <a:pPr algn="l"/>
            <a:r>
              <a:rPr baseline="0" b="1" cap="none" dirty="0" sz="3600" i="0" kern="1200" kumimoji="0" lang="en-US" noProof="0" normalizeH="0" spc="0" strike="noStrike" u="sng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Microscope</a:t>
            </a:r>
            <a:br>
              <a:rPr baseline="0" b="0" cap="none" dirty="0" sz="3200" i="0" kern="1200" kumimoji="0" lang="en-US" noProof="0" normalizeH="0" spc="0" strike="noStrike" u="none">
                <a:ln>
                  <a:noFill/>
                </a:ln>
                <a:solidFill>
                  <a:srgbClr val="221E1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dirty="0" sz="3200" lang="en-US">
                <a:solidFill>
                  <a:srgbClr val="221E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dirty="0" sz="3600" lang="en-US">
                <a:solidFill>
                  <a:srgbClr val="221E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a scientific equipment </a:t>
            </a:r>
            <a:r>
              <a:rPr dirty="0" sz="3600" lang="en-US">
                <a:solidFill>
                  <a:srgbClr val="221E1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dirty="0" sz="3600" lang="en-US">
                <a:solidFill>
                  <a:srgbClr val="221E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magnifies </a:t>
            </a:r>
            <a:r>
              <a:rPr dirty="0" sz="3600" lang="en-US">
                <a:solidFill>
                  <a:srgbClr val="221E1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very small </a:t>
            </a:r>
            <a:r>
              <a:rPr dirty="0" sz="3600" lang="en-US">
                <a:solidFill>
                  <a:srgbClr val="221E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objects that is not visible to the naked eye to an extent where it can be seen clearly.</a:t>
            </a:r>
            <a:br>
              <a:rPr dirty="0" sz="3600" lang="en-US">
                <a:solidFill>
                  <a:srgbClr val="221E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89" name="Subtitle 2"/>
          <p:cNvSpPr>
            <a:spLocks noGrp="1"/>
          </p:cNvSpPr>
          <p:nvPr>
            <p:ph type="subTitle" idx="1"/>
          </p:nvPr>
        </p:nvSpPr>
        <p:spPr>
          <a:xfrm>
            <a:off x="1138173" y="4796141"/>
            <a:ext cx="9583615" cy="1301262"/>
          </a:xfrm>
        </p:spPr>
        <p:txBody>
          <a:bodyPr>
            <a:normAutofit/>
          </a:bodyPr>
          <a:p>
            <a:pPr algn="l"/>
            <a:r>
              <a:rPr dirty="0" sz="2800"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Microscope                           Micro= Small         Scope= To look</a:t>
            </a:r>
          </a:p>
        </p:txBody>
      </p:sp>
      <p:sp>
        <p:nvSpPr>
          <p:cNvPr id="1048590" name="Arrow: Right 3"/>
          <p:cNvSpPr/>
          <p:nvPr/>
        </p:nvSpPr>
        <p:spPr>
          <a:xfrm>
            <a:off x="3745523" y="4988996"/>
            <a:ext cx="902677" cy="128953"/>
          </a:xfrm>
          <a:prstGeom prst="right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ctrTitle"/>
          </p:nvPr>
        </p:nvSpPr>
        <p:spPr>
          <a:xfrm>
            <a:off x="984738" y="372086"/>
            <a:ext cx="9144000" cy="677129"/>
          </a:xfrm>
        </p:spPr>
        <p:txBody>
          <a:bodyPr>
            <a:normAutofit fontScale="96875"/>
          </a:bodyPr>
          <a:p>
            <a:pPr algn="l"/>
            <a:r>
              <a:rPr b="1" dirty="0" sz="3200" lang="en-US" u="sng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 Of Microscope</a:t>
            </a:r>
          </a:p>
        </p:txBody>
      </p:sp>
      <p:sp>
        <p:nvSpPr>
          <p:cNvPr id="1048592" name="Subtitle 2"/>
          <p:cNvSpPr>
            <a:spLocks noGrp="1"/>
          </p:cNvSpPr>
          <p:nvPr>
            <p:ph type="subTitle" idx="1"/>
          </p:nvPr>
        </p:nvSpPr>
        <p:spPr>
          <a:xfrm>
            <a:off x="1055077" y="1357068"/>
            <a:ext cx="10111154" cy="4908917"/>
          </a:xfrm>
        </p:spPr>
        <p:txBody>
          <a:bodyPr>
            <a:normAutofit/>
          </a:bodyPr>
          <a:p>
            <a:pPr algn="just"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lang="en-US">
                <a:solidFill>
                  <a:srgbClr val="221E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microscope is one of the most commonly used instruments in the medical and life sciences colleges, and in clinical laboratories.</a:t>
            </a:r>
          </a:p>
          <a:p>
            <a:pPr algn="just"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dirty="0" sz="2800" lang="en-US">
              <a:solidFill>
                <a:srgbClr val="221E1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lang="en-US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dirty="0" sz="2800" lang="en-US">
                <a:solidFill>
                  <a:srgbClr val="221E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Physiology: in the study of morphology of blood cells and in counting their numbers.</a:t>
            </a:r>
          </a:p>
          <a:p>
            <a:pPr algn="just"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dirty="0" sz="2800" lang="en-US">
              <a:solidFill>
                <a:srgbClr val="221E1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lang="en-US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dirty="0" sz="2800" lang="en-US">
                <a:solidFill>
                  <a:srgbClr val="221E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Histology: histopathology and tissue analysis.</a:t>
            </a:r>
          </a:p>
          <a:p>
            <a:pPr algn="just"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dirty="0" sz="2800" lang="en-US">
              <a:solidFill>
                <a:srgbClr val="221E1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lang="en-US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dirty="0" sz="2800" lang="en-US">
                <a:solidFill>
                  <a:srgbClr val="221E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Microbiology: </a:t>
            </a:r>
            <a:r>
              <a:rPr dirty="0" sz="2800" lang="en-US">
                <a:solidFill>
                  <a:srgbClr val="221E1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study</a:t>
            </a:r>
            <a:r>
              <a:rPr dirty="0" sz="2800" lang="en-US">
                <a:solidFill>
                  <a:srgbClr val="221E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various type of bacteria, parasite and fungi.</a:t>
            </a:r>
            <a:endParaRPr dirty="0" sz="2800" lang="en-US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>
            <a:normAutofit/>
          </a:bodyPr>
          <a:p>
            <a:r>
              <a:rPr baseline="0" b="1" cap="none" dirty="0" sz="3200" i="0" kern="1200" kumimoji="0" lang="en-US" noProof="0" normalizeH="0" spc="0" strike="noStrike" u="sng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Objective </a:t>
            </a:r>
            <a:endParaRPr dirty="0" sz="3200" lang="en-US"/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lnSpc>
                <a:spcPct val="150000"/>
              </a:lnSpc>
              <a:buNone/>
            </a:pP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different parts of the microscope and its functions.</a:t>
            </a:r>
          </a:p>
          <a:p>
            <a:pPr indent="0" marL="0">
              <a:lnSpc>
                <a:spcPct val="150000"/>
              </a:lnSpc>
              <a:buNone/>
            </a:pP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Explain how to use a microscope.</a:t>
            </a:r>
          </a:p>
          <a:p>
            <a:pPr indent="0" marL="0">
              <a:lnSpc>
                <a:spcPct val="150000"/>
              </a:lnSpc>
              <a:buNone/>
            </a:pP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types of microscopes.</a:t>
            </a:r>
          </a:p>
          <a:p>
            <a:pPr indent="0" marL="0">
              <a:lnSpc>
                <a:spcPct val="150000"/>
              </a:lnSpc>
              <a:buNone/>
            </a:pP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Explain how to maintain the microscope.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1998"/>
          </a:xfrm>
        </p:spPr>
        <p:txBody>
          <a:bodyPr>
            <a:normAutofit/>
          </a:bodyPr>
          <a:p>
            <a:r>
              <a:rPr b="1" dirty="0" sz="3200" lang="en-US" u="sng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Type Of Microscope</a:t>
            </a:r>
          </a:p>
        </p:txBody>
      </p:sp>
      <p:sp>
        <p:nvSpPr>
          <p:cNvPr id="1048601" name="Content Placeholder 2"/>
          <p:cNvSpPr>
            <a:spLocks noGrp="1"/>
          </p:cNvSpPr>
          <p:nvPr>
            <p:ph idx="1"/>
          </p:nvPr>
        </p:nvSpPr>
        <p:spPr>
          <a:xfrm>
            <a:off x="838200" y="1565032"/>
            <a:ext cx="10515600" cy="4869839"/>
          </a:xfrm>
        </p:spPr>
        <p:txBody>
          <a:bodyPr>
            <a:normAutofit fontScale="85714" lnSpcReduction="20000"/>
          </a:bodyPr>
          <a:p>
            <a:pPr indent="0" marL="0">
              <a:lnSpc>
                <a:spcPct val="100000"/>
              </a:lnSpc>
              <a:buNone/>
            </a:pP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Simple Microscope: has one optical lens.</a:t>
            </a:r>
          </a:p>
          <a:p>
            <a:pPr indent="0" marL="0">
              <a:lnSpc>
                <a:spcPct val="100000"/>
              </a:lnSpc>
              <a:buNone/>
            </a:pPr>
            <a:endParaRPr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0">
              <a:lnSpc>
                <a:spcPct val="100000"/>
              </a:lnSpc>
              <a:buNone/>
            </a:pP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Compound Microscope: it has two lenses objectives and ocular, it is used visible light as source of illumination.</a:t>
            </a:r>
          </a:p>
          <a:p>
            <a:pPr indent="0" marL="0">
              <a:buNone/>
            </a:pPr>
            <a:endParaRPr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0">
              <a:buNone/>
            </a:pP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Dark-field microscope: it appeared the sample bright and the field dark.</a:t>
            </a:r>
          </a:p>
          <a:p>
            <a:pPr indent="0" marL="0">
              <a:buNone/>
            </a:pPr>
            <a:endParaRPr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0">
              <a:buNone/>
            </a:pP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Electron microscope: it used flow of electron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insteated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of light.</a:t>
            </a:r>
          </a:p>
          <a:p>
            <a:pPr indent="0" marL="0">
              <a:buNone/>
            </a:pPr>
            <a:endParaRPr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0">
              <a:buNone/>
            </a:pP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Fluorescence Microscope: use fluorescent day to stain the sample.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838200" y="293407"/>
            <a:ext cx="10515600" cy="674781"/>
          </a:xfrm>
        </p:spPr>
        <p:txBody>
          <a:bodyPr>
            <a:normAutofit/>
          </a:bodyPr>
          <a:p>
            <a:r>
              <a:rPr b="1" dirty="0" sz="2800" lang="en-US" u="sng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Of Compound Microscope</a:t>
            </a:r>
            <a:endParaRPr dirty="0" sz="280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>
          <a:xfrm>
            <a:off x="838200" y="1201271"/>
            <a:ext cx="10515600" cy="5136776"/>
          </a:xfrm>
        </p:spPr>
        <p:txBody>
          <a:bodyPr>
            <a:normAutofit fontScale="82143" lnSpcReduction="20000"/>
          </a:bodyPr>
          <a:p>
            <a:pPr indent="0" marL="0">
              <a:buNone/>
            </a:pPr>
            <a:r>
              <a:rPr dirty="0"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The Supporting System</a:t>
            </a:r>
          </a:p>
          <a:p>
            <a:pPr indent="0" marL="0">
              <a:buNone/>
            </a:pPr>
            <a:endParaRPr dirty="0"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914400" eaLnBrk="1" fontAlgn="auto" hangingPunct="1" indent="0" latinLnBrk="0" lvl="0" marL="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baseline="0" b="0" cap="none" dirty="0" sz="2800" i="0" kern="1200" kumimoji="0" lang="en-US" noProof="0" normalizeH="0" spc="0" strike="noStrike" u="none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1.Arm or handle: </a:t>
            </a:r>
            <a:r>
              <a:rPr baseline="0" b="0" cap="none" dirty="0" sz="2800" i="0" kern="1200" kumimoji="0" lang="en-US" noProof="0" normalizeH="0" spc="0" strike="noStrike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carry the microscope and supports lenses.</a:t>
            </a:r>
          </a:p>
          <a:p>
            <a:pPr algn="l" defTabSz="914400" eaLnBrk="1" fontAlgn="auto" hangingPunct="1" indent="0" latinLnBrk="0" lvl="0" marL="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baseline="0" b="0" cap="none" dirty="0" sz="2800" i="0" kern="1200" kumimoji="0" lang="en-US" noProof="0" normalizeH="0" spc="0" strike="noStrike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l" defTabSz="914400" eaLnBrk="1" fontAlgn="auto" hangingPunct="1" indent="0" latinLnBrk="0" lvl="0" marL="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baseline="0" b="0" cap="none" dirty="0" sz="2800" i="0" kern="1200" kumimoji="0" lang="en-US" noProof="0" normalizeH="0" spc="0" strike="noStrike" u="none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Base: </a:t>
            </a:r>
            <a:r>
              <a:rPr dirty="0" 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heavy metallic part which supports the microscope on the worktable to provide maximum stability.</a:t>
            </a:r>
          </a:p>
          <a:p>
            <a:pPr algn="l" defTabSz="914400" eaLnBrk="1" fontAlgn="auto" hangingPunct="1" indent="0" latinLnBrk="0" lvl="0" marL="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endParaRPr dirty="0" lang="en-US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914400" eaLnBrk="1" fontAlgn="auto" hangingPunct="1" indent="0" latinLnBrk="0" lvl="0" marL="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baseline="0" b="0" cap="none" dirty="0" sz="2800" i="0" kern="1200" kumimoji="0" lang="en-US" noProof="0" normalizeH="0" spc="0" strike="noStrike" u="none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Body tube : </a:t>
            </a:r>
            <a:r>
              <a:rPr baseline="0" b="0" cap="none" dirty="0" sz="2800" i="0" kern="1200" kumimoji="0" lang="en-US" noProof="0" normalizeH="0" spc="0" strike="noStrike" u="none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body tube is the part through which light passes to the eyepiece, thus conducting the image to the eye of the observer.</a:t>
            </a:r>
          </a:p>
          <a:p>
            <a:pPr algn="l" defTabSz="914400" eaLnBrk="1" fontAlgn="auto" hangingPunct="1" indent="0" latinLnBrk="0" lvl="0" marL="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endParaRPr baseline="0" b="0" cap="none" dirty="0" sz="2800" i="0" kern="1200" kumimoji="0" lang="en-US" noProof="0" normalizeH="0" spc="0" strike="noStrike" u="none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l" defTabSz="914400" eaLnBrk="1" fontAlgn="auto" hangingPunct="1" indent="0" latinLnBrk="0" lvl="0" marL="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The Stage: 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It is a square platform with an aperture in its center, the slide is placed on it and centered over the aperture for viewing.</a:t>
            </a:r>
            <a:endParaRPr baseline="0" b="0" cap="none" dirty="0" sz="2800" i="0" kern="1200" kumimoji="0" lang="en-US" noProof="0" normalizeH="0" spc="0" strike="noStrike" u="none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838200" y="293407"/>
            <a:ext cx="10515600" cy="674781"/>
          </a:xfrm>
        </p:spPr>
        <p:txBody>
          <a:bodyPr>
            <a:normAutofit/>
          </a:bodyPr>
          <a:p>
            <a:r>
              <a:rPr b="1" dirty="0" sz="2800" lang="en-US" u="sng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Of Compound Microscope</a:t>
            </a:r>
            <a:endParaRPr dirty="0" sz="2800" lang="en-US"/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>
          <a:xfrm>
            <a:off x="838200" y="1201271"/>
            <a:ext cx="10515600" cy="5136776"/>
          </a:xfrm>
        </p:spPr>
        <p:txBody>
          <a:bodyPr>
            <a:normAutofit fontScale="95455" lnSpcReduction="20000"/>
          </a:bodyPr>
          <a:p>
            <a:pPr indent="0" marL="0">
              <a:buNone/>
            </a:pPr>
            <a:r>
              <a:rPr dirty="0"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The Focusing System</a:t>
            </a:r>
          </a:p>
          <a:p>
            <a:pPr indent="0" marL="0">
              <a:lnSpc>
                <a:spcPct val="150000"/>
              </a:lnSpc>
              <a:buNone/>
            </a:pP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focusing system consists of </a:t>
            </a: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coarse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adjustment screw-heads. It is employed for raising or lowering the optical system.</a:t>
            </a:r>
          </a:p>
          <a:p>
            <a:pPr indent="0" marL="0">
              <a:lnSpc>
                <a:spcPct val="150000"/>
              </a:lnSpc>
              <a:buNone/>
            </a:pP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1.Course Focusing Knob 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dirty="0" lang="en-US">
                <a:solidFill>
                  <a:srgbClr val="221E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Coarse adjustment screw):The coarse adjustment moves the optical system up or down rapidly through a large distance.</a:t>
            </a:r>
          </a:p>
          <a:p>
            <a:pPr indent="0" marL="0">
              <a:buNone/>
            </a:pPr>
            <a:endParaRPr dirty="0" lang="en-US">
              <a:solidFill>
                <a:srgbClr val="221E1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marL="0">
              <a:buNone/>
            </a:pP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Fine </a:t>
            </a:r>
            <a:r>
              <a:rPr baseline="0" b="0" cap="none" dirty="0" i="0" kern="1200" kumimoji="0" lang="en-US" noProof="0" normalizeH="0" spc="0" strike="noStrike" u="none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Focusing Knob </a:t>
            </a:r>
            <a:r>
              <a:rPr baseline="0" b="0" cap="none" dirty="0" i="0" kern="1200" kumimoji="0" lang="en-US" noProof="0" normalizeH="0" spc="0" strike="noStrike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baseline="0" b="0" cap="none" dirty="0" i="0" kern="1200" kumimoji="0" lang="en-US" noProof="0" normalizeH="0" spc="0" strike="noStrike" u="none">
                <a:ln>
                  <a:noFill/>
                </a:ln>
                <a:solidFill>
                  <a:srgbClr val="221E1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Fine adjustment screw): </a:t>
            </a:r>
            <a:r>
              <a:rPr dirty="0" lang="en-US">
                <a:solidFill>
                  <a:srgbClr val="221E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fine adjustment works in the same way, it used to move the tube through a small distance.</a:t>
            </a:r>
            <a:endParaRPr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514350" marL="514350">
              <a:buAutoNum type="arabicPeriod"/>
            </a:pPr>
            <a:endParaRPr dirty="0" sz="2200" lang="en-US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>
          <a:xfrm>
            <a:off x="592015" y="193431"/>
            <a:ext cx="10515600" cy="672367"/>
          </a:xfrm>
        </p:spPr>
        <p:txBody>
          <a:bodyPr>
            <a:normAutofit/>
          </a:bodyPr>
          <a:p>
            <a:r>
              <a:rPr b="1" dirty="0" sz="2800" lang="en-US" u="sng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Of Compound Microscope</a:t>
            </a:r>
          </a:p>
        </p:txBody>
      </p:sp>
      <p:sp>
        <p:nvSpPr>
          <p:cNvPr id="1048613" name="Content Placeholder 2"/>
          <p:cNvSpPr>
            <a:spLocks noGrp="1"/>
          </p:cNvSpPr>
          <p:nvPr>
            <p:ph sz="half" idx="1"/>
          </p:nvPr>
        </p:nvSpPr>
        <p:spPr>
          <a:xfrm>
            <a:off x="509953" y="1110517"/>
            <a:ext cx="11368281" cy="5362001"/>
          </a:xfrm>
        </p:spPr>
        <p:txBody>
          <a:bodyPr>
            <a:normAutofit fontScale="88462" lnSpcReduction="20000"/>
          </a:bodyPr>
          <a:p>
            <a:pPr indent="0" marL="0">
              <a:buNone/>
            </a:pPr>
            <a:r>
              <a:rPr dirty="0"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The Optical System</a:t>
            </a:r>
          </a:p>
          <a:p>
            <a:pPr indent="0" marL="0">
              <a:lnSpc>
                <a:spcPct val="150000"/>
              </a:lnSpc>
              <a:buNone/>
            </a:pP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baseline="0" b="0" cap="none" dirty="0" sz="2800" i="0" kern="1200" kumimoji="0" lang="en-US" noProof="0" normalizeH="0" spc="0" strike="noStrike" u="none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Body tube : </a:t>
            </a:r>
            <a:r>
              <a:rPr baseline="0" b="0" cap="none" dirty="0" sz="2800" i="0" kern="1200" kumimoji="0" lang="en-US" noProof="0" normalizeH="0" spc="0" strike="noStrike" u="none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body tube is the part through which light passes to the eyepiece, thus conducting the image to the eye of the observer.</a:t>
            </a:r>
          </a:p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The eyepiece.</a:t>
            </a:r>
          </a:p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The nosepiece.</a:t>
            </a:r>
            <a:endParaRPr baseline="0" b="0" cap="none" dirty="0" sz="2800" i="0" kern="1200" kumimoji="0" lang="en-US" noProof="0" normalizeH="0" spc="0" strike="noStrike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Numerical Aperture or </a:t>
            </a:r>
            <a:r>
              <a:rPr dirty="0" sz="260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 Lens: </a:t>
            </a:r>
            <a:r>
              <a:rPr baseline="0" b="0" cap="none" dirty="0" sz="2800" i="0" kern="1200" kumimoji="0" lang="en-US" noProof="0" normalizeH="0" spc="0" strike="noStrike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closest to the specimen.</a:t>
            </a:r>
          </a:p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Ocular Lens: </a:t>
            </a:r>
            <a:r>
              <a:rPr baseline="0" b="0" cap="none" dirty="0" sz="2800" i="0" kern="1200" kumimoji="0" lang="en-US" noProof="0" normalizeH="0" spc="0" strike="noStrike" u="none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aseline="0" b="0" cap="none" dirty="0" sz="2800" i="0" kern="1200" kumimoji="0" lang="en-US" noProof="0" normalizeH="0" spc="0" strike="noStrike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closest to the eye</a:t>
            </a:r>
            <a:r>
              <a:rPr dirty="0" 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baseline="0" b="0" cap="none" dirty="0" sz="2800" i="0" kern="1200" kumimoji="0" lang="en-US" noProof="0" normalizeH="0" spc="0" strike="noStrike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592015" y="193431"/>
            <a:ext cx="10515600" cy="672367"/>
          </a:xfrm>
        </p:spPr>
        <p:txBody>
          <a:bodyPr>
            <a:normAutofit/>
          </a:bodyPr>
          <a:p>
            <a:r>
              <a:rPr b="1" dirty="0" sz="2800" lang="en-US" u="sng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Of Compound Microscope</a:t>
            </a:r>
          </a:p>
        </p:txBody>
      </p:sp>
      <p:sp>
        <p:nvSpPr>
          <p:cNvPr id="1048615" name="Content Placeholder 2"/>
          <p:cNvSpPr>
            <a:spLocks noGrp="1"/>
          </p:cNvSpPr>
          <p:nvPr>
            <p:ph sz="half" idx="1"/>
          </p:nvPr>
        </p:nvSpPr>
        <p:spPr>
          <a:xfrm>
            <a:off x="509953" y="1110517"/>
            <a:ext cx="11368281" cy="5362001"/>
          </a:xfrm>
        </p:spPr>
        <p:txBody>
          <a:bodyPr>
            <a:normAutofit/>
          </a:bodyPr>
          <a:p>
            <a:pPr indent="0" marL="0">
              <a:buNone/>
            </a:pPr>
            <a:r>
              <a:rPr dirty="0"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The illumination System</a:t>
            </a:r>
          </a:p>
          <a:p>
            <a:pPr indent="-514350" marL="514350">
              <a:lnSpc>
                <a:spcPct val="150000"/>
              </a:lnSpc>
              <a:buAutoNum type="arabicPeriod"/>
            </a:pPr>
            <a:r>
              <a:rPr baseline="0" b="0" cap="none" dirty="0" sz="2800" i="0" kern="1200" kumimoji="0" lang="en-US" noProof="0" normalizeH="0" spc="0" strike="noStrike" u="none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Source of light.</a:t>
            </a:r>
          </a:p>
          <a:p>
            <a:pPr indent="-514350" marL="514350">
              <a:lnSpc>
                <a:spcPct val="150000"/>
              </a:lnSpc>
              <a:buAutoNum type="arabicPeriod"/>
            </a:pP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Mirror.</a:t>
            </a:r>
          </a:p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The Condenser.</a:t>
            </a:r>
            <a:endParaRPr baseline="0" b="0" cap="none" dirty="0" sz="2800" i="0" kern="1200" kumimoji="0" lang="en-US" noProof="0" normalizeH="0" spc="0" strike="noStrike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Numerical Aperture or </a:t>
            </a:r>
            <a:r>
              <a:rPr dirty="0" sz="260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 Lens: </a:t>
            </a:r>
            <a:r>
              <a:rPr baseline="0" b="0" cap="none" dirty="0" sz="2800" i="0" kern="1200" kumimoji="0" lang="en-US" noProof="0" normalizeH="0" spc="0" strike="noStrike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closest to the specimen.</a:t>
            </a:r>
          </a:p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dirty="0"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Ocular Lens: </a:t>
            </a:r>
            <a:r>
              <a:rPr baseline="0" b="0" cap="none" dirty="0" sz="2800" i="0" kern="1200" kumimoji="0" lang="en-US" noProof="0" normalizeH="0" spc="0" strike="noStrike" u="none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aseline="0" b="0" cap="none" dirty="0" sz="2800" i="0" kern="1200" kumimoji="0" lang="en-US" noProof="0" normalizeH="0" spc="0" strike="noStrike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closest to the eye</a:t>
            </a:r>
            <a:r>
              <a:rPr dirty="0" 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baseline="0" b="0" cap="none" dirty="0" sz="2800" i="0" kern="1200" kumimoji="0" lang="en-US" noProof="0" normalizeH="0" spc="0" strike="noStrike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University Of Basrah Collage Of Nursing</dc:title>
  <dc:creator>Ali AlBuderi</dc:creator>
  <cp:lastModifiedBy>Ali AlBuderi</cp:lastModifiedBy>
  <dcterms:created xsi:type="dcterms:W3CDTF">٢٠٢٢-٠٤-٠٤T٠٠:٠٠:٠٣Z</dcterms:created>
  <dcterms:modified xsi:type="dcterms:W3CDTF">٢٠٢٤-٠٢-٢٢T١١:٠٤:٢٢Z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60adae556c1e46b3af07e7d0a565079e</vt:lpwstr>
  </property>
</Properties>
</file>